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_rels/presentation.xml.rels" ContentType="application/vnd.openxmlformats-package.relationships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_rels/slideLayout2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0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AD32C94-D2A9-42F4-98E8-F19A4096147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55D85E2-81EE-45CF-B4B6-6B5D0E99B2A7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E9E78B3-B505-49F3-9DAD-A45A332A4537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72D2B3C-17C4-41BB-8CA6-A059956E8751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0B70498-7C4E-41BA-8D05-CD204681BBB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B73043A-7EAA-4630-9721-0697BFD32A8D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B6FD49D-E855-4155-B737-FFB971D3A02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7E1DC79-3F2B-42B0-B476-4BDEB3F85A6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FBF80B0-FA75-4EFA-85C8-5682B1E9AF5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8F8CDBA-A1CD-4322-ACDD-06CA4694B6CB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CD0E4DA-0164-4067-A827-F49D3805C7BC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2C85D3B-4595-4F4D-A8B5-FC0740D3B2C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AAEB483-B1D3-4327-BA9E-71402E4FD85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2F3C2D0-0F1E-40CE-91F8-07CABC6DBCF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E93DEF8-9C4F-43E3-9781-8CA22DBC9AFC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FCE6136-BBA9-4BD6-AA81-01111E48552A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9B9314EF-89A9-4744-BDFE-93633589083B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B427282-2464-4C9B-B587-A12C56CE5E0F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A12171A-2935-45A8-976C-D31ADCBC88F0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C0DBDA4-28A5-4218-ACF0-02A6E3ABE75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3061850-F0FE-4848-874C-526A4A8E0CAD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23B6481-FA44-4D74-BAB7-39161C92F57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038F4B1-8DDF-45DC-87C1-316234C49B4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FE8388C-00AA-433D-9A7B-78C057D76BA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883C560-017A-493F-AD76-1051B3E6141A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lnSpc>
                <a:spcPct val="100000"/>
              </a:lnSpc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lnSpc>
                <a:spcPct val="100000"/>
              </a:lnSpc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5017567-17D8-4A48-98B1-8ECFCC39DB05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1" lang="en-US" sz="4400" spc="-1" strike="noStrike">
                <a:latin typeface="Arial"/>
              </a:rPr>
              <a:t>Samples overview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83" name=""/>
          <p:cNvSpPr/>
          <p:nvPr/>
        </p:nvSpPr>
        <p:spPr>
          <a:xfrm>
            <a:off x="301320" y="1974960"/>
            <a:ext cx="9070920" cy="1644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Calibration samples (model building)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Validation samples (model testing)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Prediction samples (Property prediction for further analyses)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latin typeface="Arial"/>
              </a:rPr>
              <a:t>Sample sets / location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85" name="" descr=""/>
          <p:cNvPicPr/>
          <p:nvPr/>
        </p:nvPicPr>
        <p:blipFill>
          <a:blip r:embed="rId1"/>
          <a:srcRect l="0" t="0" r="0" b="28224"/>
          <a:stretch/>
        </p:blipFill>
        <p:spPr>
          <a:xfrm>
            <a:off x="228600" y="1143000"/>
            <a:ext cx="8557200" cy="4342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"/>
          <p:cNvSpPr/>
          <p:nvPr/>
        </p:nvSpPr>
        <p:spPr>
          <a:xfrm>
            <a:off x="504360" y="22644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Calibration samples / model building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87" name="" descr=""/>
          <p:cNvPicPr/>
          <p:nvPr/>
        </p:nvPicPr>
        <p:blipFill>
          <a:blip r:embed="rId1"/>
          <a:srcRect l="0" t="0" r="67155" b="36286"/>
          <a:stretch/>
        </p:blipFill>
        <p:spPr>
          <a:xfrm>
            <a:off x="7935480" y="45360"/>
            <a:ext cx="1965600" cy="2697120"/>
          </a:xfrm>
          <a:prstGeom prst="rect">
            <a:avLst/>
          </a:prstGeom>
          <a:ln w="0">
            <a:noFill/>
          </a:ln>
        </p:spPr>
      </p:pic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6796800" y="3007800"/>
            <a:ext cx="3318840" cy="2370240"/>
          </a:xfrm>
          <a:prstGeom prst="rect">
            <a:avLst/>
          </a:prstGeom>
          <a:ln w="0">
            <a:noFill/>
          </a:ln>
        </p:spPr>
      </p:pic>
      <p:sp>
        <p:nvSpPr>
          <p:cNvPr id="89" name=""/>
          <p:cNvSpPr/>
          <p:nvPr/>
        </p:nvSpPr>
        <p:spPr>
          <a:xfrm>
            <a:off x="300960" y="1326600"/>
            <a:ext cx="9070920" cy="3701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 fontScale="93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151 samples with available near-infrared data and paired 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wet chemistry data (soil organic carbon)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Provide basis for calibration modeling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Sample origin:  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Rwenzori foothills, Itwara forest reserve, 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Kibale National Park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Land use: cropland and forest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Infrared spectrometer: Vertex70 BRUKER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NIR wavelength range: 1300 – 2550 nm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Wet chemistry method: Dry combustion (CN analyzer)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"/>
          <p:cNvSpPr/>
          <p:nvPr/>
        </p:nvSpPr>
        <p:spPr>
          <a:xfrm>
            <a:off x="504720" y="22680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Validation samples / model testing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91" name="" descr=""/>
          <p:cNvPicPr/>
          <p:nvPr/>
        </p:nvPicPr>
        <p:blipFill>
          <a:blip r:embed="rId1"/>
          <a:srcRect l="34418" t="0" r="34216" b="36286"/>
          <a:stretch/>
        </p:blipFill>
        <p:spPr>
          <a:xfrm>
            <a:off x="7862400" y="228600"/>
            <a:ext cx="1966680" cy="2825640"/>
          </a:xfrm>
          <a:prstGeom prst="rect">
            <a:avLst/>
          </a:prstGeom>
          <a:ln w="0">
            <a:noFill/>
          </a:ln>
        </p:spPr>
      </p:pic>
      <p:sp>
        <p:nvSpPr>
          <p:cNvPr id="92" name=""/>
          <p:cNvSpPr/>
          <p:nvPr/>
        </p:nvSpPr>
        <p:spPr>
          <a:xfrm>
            <a:off x="50472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 fontScale="98000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19 samples soil organic carbon data 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Provide basis for testing of the performance of the 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established calibration model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Sample origin:  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Kibale National Park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Land use: forest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Infrared spectrometer: </a:t>
            </a: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need to be measured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Noto Sans CJK SC"/>
              </a:rPr>
              <a:t>Wet chemistry method: Dry combustion (CN analyzer)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"/>
          <p:cNvSpPr/>
          <p:nvPr/>
        </p:nvSpPr>
        <p:spPr>
          <a:xfrm>
            <a:off x="505080" y="22716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Prediction samples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94" name="" descr=""/>
          <p:cNvPicPr/>
          <p:nvPr/>
        </p:nvPicPr>
        <p:blipFill>
          <a:blip r:embed="rId1"/>
          <a:srcRect l="65774" t="0" r="0" b="38705"/>
          <a:stretch/>
        </p:blipFill>
        <p:spPr>
          <a:xfrm>
            <a:off x="7554600" y="313200"/>
            <a:ext cx="2165400" cy="2742480"/>
          </a:xfrm>
          <a:prstGeom prst="rect">
            <a:avLst/>
          </a:prstGeom>
          <a:ln w="0">
            <a:noFill/>
          </a:ln>
        </p:spPr>
      </p:pic>
      <p:sp>
        <p:nvSpPr>
          <p:cNvPr id="95" name=""/>
          <p:cNvSpPr/>
          <p:nvPr/>
        </p:nvSpPr>
        <p:spPr>
          <a:xfrm>
            <a:off x="50508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20 samples without any data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Need to be analyzed for subsequent data analyses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Sample origin:  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Two contrasting soil cores 0 – 100 cm</a:t>
            </a:r>
            <a:br>
              <a:rPr sz="2000"/>
            </a:b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from Kibale National Park 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Land use: forest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Infrared spectrometer: </a:t>
            </a:r>
            <a:r>
              <a:rPr b="1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need to be measured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"/>
          <p:cNvSpPr/>
          <p:nvPr/>
        </p:nvSpPr>
        <p:spPr>
          <a:xfrm>
            <a:off x="505440" y="22752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Reference data (SOC data)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686160" y="2743200"/>
            <a:ext cx="5485320" cy="2284920"/>
          </a:xfrm>
          <a:prstGeom prst="rect">
            <a:avLst/>
          </a:prstGeom>
          <a:ln w="0">
            <a:noFill/>
          </a:ln>
        </p:spPr>
      </p:pic>
      <p:sp>
        <p:nvSpPr>
          <p:cNvPr id="98" name=""/>
          <p:cNvSpPr/>
          <p:nvPr/>
        </p:nvSpPr>
        <p:spPr>
          <a:xfrm>
            <a:off x="50544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Calibration set: 0.3 – 54.9 g SOC kg</a:t>
            </a:r>
            <a:r>
              <a:rPr b="0" lang="en-US" sz="2000" spc="-1" strike="noStrike" baseline="33000">
                <a:solidFill>
                  <a:srgbClr val="000000"/>
                </a:solidFill>
                <a:latin typeface="Arial"/>
                <a:ea typeface="DejaVu Sans"/>
              </a:rPr>
              <a:t>-1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DejaVu Sans"/>
              </a:rPr>
              <a:t>dry soil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Noto Sans CJK SC"/>
              </a:rPr>
              <a:t>Validation set:  2.9 – 68.5  SOC kg</a:t>
            </a:r>
            <a:r>
              <a:rPr b="0" lang="en-US" sz="2000" spc="-1" strike="noStrike" baseline="33000">
                <a:solidFill>
                  <a:srgbClr val="000000"/>
                </a:solidFill>
                <a:latin typeface="Arial"/>
                <a:ea typeface="Noto Sans CJK SC"/>
              </a:rPr>
              <a:t>-1 </a:t>
            </a:r>
            <a:r>
              <a:rPr b="0" lang="en-US" sz="2000" spc="-1" strike="noStrike">
                <a:solidFill>
                  <a:srgbClr val="000000"/>
                </a:solidFill>
                <a:latin typeface="Arial"/>
                <a:ea typeface="Noto Sans CJK SC"/>
              </a:rPr>
              <a:t>dry soil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"/>
          <p:cNvSpPr/>
          <p:nvPr/>
        </p:nvSpPr>
        <p:spPr>
          <a:xfrm>
            <a:off x="505440" y="227520"/>
            <a:ext cx="9070920" cy="945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Geology overview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100" name="" descr=""/>
          <p:cNvPicPr/>
          <p:nvPr/>
        </p:nvPicPr>
        <p:blipFill>
          <a:blip r:embed="rId1"/>
          <a:stretch/>
        </p:blipFill>
        <p:spPr>
          <a:xfrm>
            <a:off x="210960" y="1189440"/>
            <a:ext cx="6076440" cy="4296960"/>
          </a:xfrm>
          <a:prstGeom prst="rect">
            <a:avLst/>
          </a:prstGeom>
          <a:ln w="0">
            <a:noFill/>
          </a:ln>
        </p:spPr>
      </p:pic>
      <p:sp>
        <p:nvSpPr>
          <p:cNvPr id="101" name=""/>
          <p:cNvSpPr txBox="1"/>
          <p:nvPr/>
        </p:nvSpPr>
        <p:spPr>
          <a:xfrm>
            <a:off x="6400800" y="4800600"/>
            <a:ext cx="3200400" cy="60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800" spc="-1" strike="noStrike">
                <a:latin typeface="Arial"/>
              </a:rPr>
              <a:t>Possibly some influence from volcanoes? </a:t>
            </a:r>
            <a:endParaRPr b="0" lang="en-US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2024-08-18T13:52:17Z</dcterms:created>
  <dc:creator/>
  <dc:description/>
  <dc:language>en-US</dc:language>
  <cp:lastModifiedBy/>
  <dcterms:modified xsi:type="dcterms:W3CDTF">2024-08-18T14:43:33Z</dcterms:modified>
  <cp:revision>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